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37E0F-3D49-45BE-8671-6FE80F87B703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99ED0-751B-44C2-958A-EA4FBA78A1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537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renda o verbo to be de forma fácil - Escola de Inglês - Inglê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91" y="1159645"/>
            <a:ext cx="9680758" cy="447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0"/>
    </mc:Choice>
    <mc:Fallback xmlns="">
      <p:transition spd="slow" advTm="7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" y="1267096"/>
            <a:ext cx="4689566" cy="215788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</a:t>
            </a:r>
            <a:r>
              <a:rPr lang="en-US" sz="9600" dirty="0" smtClean="0"/>
              <a:t>They are</a:t>
            </a:r>
            <a:endParaRPr lang="en-US" sz="9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9817" y="3424980"/>
            <a:ext cx="5094514" cy="1486654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(Eles(as) são</a:t>
            </a:r>
          </a:p>
          <a:p>
            <a:r>
              <a:rPr lang="pt-BR" sz="3600" dirty="0" smtClean="0"/>
              <a:t>Eles(as) estão)</a:t>
            </a:r>
            <a:endParaRPr lang="en-US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08281" y="4362994"/>
            <a:ext cx="37312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 smtClean="0">
                <a:solidFill>
                  <a:srgbClr val="0070C0"/>
                </a:solidFill>
              </a:rPr>
              <a:t>They</a:t>
            </a:r>
            <a:r>
              <a:rPr lang="pt-BR" sz="3200" dirty="0" smtClean="0">
                <a:solidFill>
                  <a:srgbClr val="0070C0"/>
                </a:solidFill>
              </a:rPr>
              <a:t> are </a:t>
            </a:r>
            <a:r>
              <a:rPr lang="pt-BR" sz="3200" dirty="0" err="1" smtClean="0"/>
              <a:t>famous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Eles são</a:t>
            </a:r>
            <a:r>
              <a:rPr lang="pt-BR" sz="3200" dirty="0" smtClean="0"/>
              <a:t> famosos.)</a:t>
            </a:r>
          </a:p>
          <a:p>
            <a:r>
              <a:rPr lang="pt-BR" sz="3200" dirty="0" err="1" smtClean="0">
                <a:solidFill>
                  <a:srgbClr val="0070C0"/>
                </a:solidFill>
              </a:rPr>
              <a:t>They</a:t>
            </a:r>
            <a:r>
              <a:rPr lang="pt-BR" sz="3200" dirty="0" smtClean="0">
                <a:solidFill>
                  <a:srgbClr val="0070C0"/>
                </a:solidFill>
              </a:rPr>
              <a:t> are </a:t>
            </a:r>
            <a:r>
              <a:rPr lang="pt-BR" sz="3200" dirty="0" err="1" smtClean="0"/>
              <a:t>ready</a:t>
            </a:r>
            <a:r>
              <a:rPr lang="pt-BR" sz="3200" dirty="0" smtClean="0"/>
              <a:t>!</a:t>
            </a:r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Eles estão</a:t>
            </a:r>
            <a:r>
              <a:rPr lang="pt-BR" sz="3200" dirty="0" smtClean="0"/>
              <a:t> prontos!)</a:t>
            </a:r>
            <a:endParaRPr lang="en-US" sz="3200" dirty="0"/>
          </a:p>
        </p:txBody>
      </p:sp>
      <p:pic>
        <p:nvPicPr>
          <p:cNvPr id="9218" name="Picture 2" descr="Painel De Festa Paw Patrol Lona 1x1.50m Aniversário no Elo7 | UR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99" y="693338"/>
            <a:ext cx="4699744" cy="31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38"/>
    </mc:Choice>
    <mc:Fallback xmlns="">
      <p:transition spd="slow" advTm="47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 smtClean="0"/>
              <a:t>SIGNIFICA </a:t>
            </a:r>
            <a:r>
              <a:rPr lang="pt-BR" sz="6600" dirty="0" smtClean="0">
                <a:solidFill>
                  <a:schemeClr val="accent2"/>
                </a:solidFill>
              </a:rPr>
              <a:t>“SER E ESTAR</a:t>
            </a:r>
            <a:r>
              <a:rPr lang="pt-BR" dirty="0" smtClean="0">
                <a:solidFill>
                  <a:schemeClr val="accent2"/>
                </a:solidFill>
              </a:rPr>
              <a:t>”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13"/>
    </mc:Choice>
    <mc:Fallback xmlns="">
      <p:transition spd="slow" advTm="58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272" y="1267096"/>
            <a:ext cx="3855720" cy="2157884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</a:t>
            </a:r>
            <a:r>
              <a:rPr lang="en-US" sz="9600" dirty="0" smtClean="0"/>
              <a:t>I am</a:t>
            </a:r>
            <a:endParaRPr lang="en-US" sz="9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23900" y="3424980"/>
            <a:ext cx="3855720" cy="1154329"/>
          </a:xfrm>
        </p:spPr>
        <p:txBody>
          <a:bodyPr>
            <a:normAutofit/>
          </a:bodyPr>
          <a:lstStyle/>
          <a:p>
            <a:r>
              <a:rPr lang="pt-BR" sz="3600" dirty="0" smtClean="0"/>
              <a:t>(Eu sou/ Eu estou)</a:t>
            </a:r>
            <a:endParaRPr lang="en-US" sz="3600" dirty="0"/>
          </a:p>
        </p:txBody>
      </p:sp>
      <p:pic>
        <p:nvPicPr>
          <p:cNvPr id="2050" name="Picture 2" descr="Menino sorridente apontando o dedo para si mesmo em pé perto da ...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t="19318" r="17657"/>
          <a:stretch/>
        </p:blipFill>
        <p:spPr bwMode="auto">
          <a:xfrm>
            <a:off x="6638435" y="491112"/>
            <a:ext cx="4465291" cy="37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608281" y="4362994"/>
            <a:ext cx="36631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70C0"/>
                </a:solidFill>
              </a:rPr>
              <a:t>I </a:t>
            </a:r>
            <a:r>
              <a:rPr lang="pt-BR" sz="3200" dirty="0" err="1" smtClean="0">
                <a:solidFill>
                  <a:srgbClr val="0070C0"/>
                </a:solidFill>
              </a:rPr>
              <a:t>am</a:t>
            </a:r>
            <a:r>
              <a:rPr lang="pt-BR" sz="3200" dirty="0" smtClean="0">
                <a:solidFill>
                  <a:srgbClr val="0070C0"/>
                </a:solidFill>
              </a:rPr>
              <a:t> </a:t>
            </a:r>
            <a:r>
              <a:rPr lang="pt-BR" sz="3200" dirty="0" smtClean="0"/>
              <a:t>a boy.</a:t>
            </a:r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Eu sou </a:t>
            </a:r>
            <a:r>
              <a:rPr lang="pt-BR" sz="3200" dirty="0" smtClean="0"/>
              <a:t>um menino)</a:t>
            </a:r>
          </a:p>
          <a:p>
            <a:r>
              <a:rPr lang="pt-BR" sz="3200" dirty="0" smtClean="0">
                <a:solidFill>
                  <a:srgbClr val="0070C0"/>
                </a:solidFill>
              </a:rPr>
              <a:t>I </a:t>
            </a:r>
            <a:r>
              <a:rPr lang="pt-BR" sz="3200" dirty="0" err="1" smtClean="0">
                <a:solidFill>
                  <a:srgbClr val="0070C0"/>
                </a:solidFill>
              </a:rPr>
              <a:t>am</a:t>
            </a:r>
            <a:r>
              <a:rPr lang="pt-BR" sz="3200" dirty="0" smtClean="0">
                <a:solidFill>
                  <a:srgbClr val="0070C0"/>
                </a:solidFill>
              </a:rPr>
              <a:t> </a:t>
            </a:r>
            <a:r>
              <a:rPr lang="pt-BR" sz="3200" dirty="0" err="1" smtClean="0"/>
              <a:t>happy</a:t>
            </a:r>
            <a:r>
              <a:rPr lang="pt-BR" sz="3200" dirty="0"/>
              <a:t>!</a:t>
            </a:r>
            <a:endParaRPr lang="pt-BR" sz="3200" dirty="0" smtClean="0"/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Eu estou </a:t>
            </a:r>
            <a:r>
              <a:rPr lang="pt-BR" sz="3200" dirty="0" smtClean="0"/>
              <a:t>feliz!)</a:t>
            </a:r>
            <a:endParaRPr lang="en-US" sz="3200" dirty="0"/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52"/>
    </mc:Choice>
    <mc:Fallback xmlns="">
      <p:transition spd="slow" advTm="80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" y="1267096"/>
            <a:ext cx="4689566" cy="215788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</a:t>
            </a:r>
            <a:r>
              <a:rPr lang="en-US" sz="9600" dirty="0" smtClean="0"/>
              <a:t>You are</a:t>
            </a:r>
            <a:endParaRPr lang="en-US" sz="9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23900" y="3424980"/>
            <a:ext cx="3855720" cy="1154329"/>
          </a:xfrm>
        </p:spPr>
        <p:txBody>
          <a:bodyPr>
            <a:normAutofit fontScale="92500"/>
          </a:bodyPr>
          <a:lstStyle/>
          <a:p>
            <a:r>
              <a:rPr lang="pt-BR" sz="3600" dirty="0" smtClean="0"/>
              <a:t>(Você é/ Você está)</a:t>
            </a:r>
            <a:endParaRPr lang="en-US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08281" y="4362994"/>
            <a:ext cx="37734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 smtClean="0">
                <a:solidFill>
                  <a:srgbClr val="0070C0"/>
                </a:solidFill>
              </a:rPr>
              <a:t>You</a:t>
            </a:r>
            <a:r>
              <a:rPr lang="pt-BR" sz="3200" dirty="0" smtClean="0">
                <a:solidFill>
                  <a:srgbClr val="0070C0"/>
                </a:solidFill>
              </a:rPr>
              <a:t> are </a:t>
            </a:r>
            <a:r>
              <a:rPr lang="pt-BR" sz="3200" dirty="0" err="1" smtClean="0"/>
              <a:t>my</a:t>
            </a:r>
            <a:r>
              <a:rPr lang="pt-BR" sz="3200" dirty="0" smtClean="0"/>
              <a:t> </a:t>
            </a:r>
            <a:r>
              <a:rPr lang="pt-BR" sz="3200" dirty="0" err="1" smtClean="0"/>
              <a:t>friend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Você é </a:t>
            </a:r>
            <a:r>
              <a:rPr lang="pt-BR" sz="3200" dirty="0" smtClean="0"/>
              <a:t>meu amigo.)</a:t>
            </a:r>
          </a:p>
          <a:p>
            <a:r>
              <a:rPr lang="pt-BR" sz="3200" dirty="0" err="1" smtClean="0">
                <a:solidFill>
                  <a:srgbClr val="0070C0"/>
                </a:solidFill>
              </a:rPr>
              <a:t>You</a:t>
            </a:r>
            <a:r>
              <a:rPr lang="pt-BR" sz="3200" dirty="0" smtClean="0">
                <a:solidFill>
                  <a:srgbClr val="0070C0"/>
                </a:solidFill>
              </a:rPr>
              <a:t> are </a:t>
            </a:r>
            <a:r>
              <a:rPr lang="pt-BR" sz="3200" dirty="0" err="1" smtClean="0"/>
              <a:t>tired</a:t>
            </a:r>
            <a:r>
              <a:rPr lang="pt-BR" sz="3200" dirty="0"/>
              <a:t>.</a:t>
            </a:r>
            <a:endParaRPr lang="pt-BR" sz="3200" dirty="0" smtClean="0"/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Você está </a:t>
            </a:r>
            <a:r>
              <a:rPr lang="pt-BR" sz="3200" dirty="0" smtClean="0"/>
              <a:t>cansado.)</a:t>
            </a:r>
            <a:endParaRPr lang="en-US" sz="3200" dirty="0"/>
          </a:p>
        </p:txBody>
      </p:sp>
      <p:grpSp>
        <p:nvGrpSpPr>
          <p:cNvPr id="7" name="Agrupar 6"/>
          <p:cNvGrpSpPr/>
          <p:nvPr/>
        </p:nvGrpSpPr>
        <p:grpSpPr>
          <a:xfrm>
            <a:off x="7542711" y="552772"/>
            <a:ext cx="2638698" cy="3586532"/>
            <a:chOff x="6074228" y="992777"/>
            <a:chExt cx="3448595" cy="4271554"/>
          </a:xfrm>
        </p:grpSpPr>
        <p:pic>
          <p:nvPicPr>
            <p:cNvPr id="3074" name="Picture 2" descr="Pronoun - You - English Unit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7" t="13466" r="10940" b="14349"/>
            <a:stretch/>
          </p:blipFill>
          <p:spPr bwMode="auto">
            <a:xfrm>
              <a:off x="6074228" y="992777"/>
              <a:ext cx="3448595" cy="4271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ângulo Arredondado 5"/>
            <p:cNvSpPr/>
            <p:nvPr/>
          </p:nvSpPr>
          <p:spPr>
            <a:xfrm>
              <a:off x="7106194" y="2873829"/>
              <a:ext cx="1254035" cy="5511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2"/>
    </mc:Choice>
    <mc:Fallback xmlns="">
      <p:transition spd="slow" advTm="3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" y="1267096"/>
            <a:ext cx="4689566" cy="2157884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</a:t>
            </a:r>
            <a:r>
              <a:rPr lang="en-US" sz="9600" dirty="0" smtClean="0"/>
              <a:t>He is</a:t>
            </a:r>
            <a:endParaRPr lang="en-US" sz="9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23900" y="3424980"/>
            <a:ext cx="3855720" cy="1154329"/>
          </a:xfrm>
        </p:spPr>
        <p:txBody>
          <a:bodyPr>
            <a:normAutofit/>
          </a:bodyPr>
          <a:lstStyle/>
          <a:p>
            <a:r>
              <a:rPr lang="pt-BR" sz="3600" dirty="0" smtClean="0"/>
              <a:t>(Ele é/ Ele está)</a:t>
            </a:r>
            <a:endParaRPr lang="en-US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08281" y="4362994"/>
            <a:ext cx="34451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70C0"/>
                </a:solidFill>
              </a:rPr>
              <a:t>He </a:t>
            </a:r>
            <a:r>
              <a:rPr lang="pt-BR" sz="3200" dirty="0" err="1" smtClean="0">
                <a:solidFill>
                  <a:srgbClr val="0070C0"/>
                </a:solidFill>
              </a:rPr>
              <a:t>is</a:t>
            </a:r>
            <a:r>
              <a:rPr lang="pt-BR" sz="3200" dirty="0" smtClean="0">
                <a:solidFill>
                  <a:srgbClr val="0070C0"/>
                </a:solidFill>
              </a:rPr>
              <a:t> </a:t>
            </a:r>
            <a:r>
              <a:rPr lang="pt-BR" sz="3200" dirty="0" err="1" smtClean="0"/>
              <a:t>my</a:t>
            </a:r>
            <a:r>
              <a:rPr lang="pt-BR" sz="3200" dirty="0" smtClean="0"/>
              <a:t> </a:t>
            </a:r>
            <a:r>
              <a:rPr lang="pt-BR" sz="3200" dirty="0" err="1" smtClean="0"/>
              <a:t>brother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Ele é</a:t>
            </a:r>
            <a:r>
              <a:rPr lang="pt-BR" sz="3200" dirty="0" smtClean="0"/>
              <a:t>  meu irmão.)</a:t>
            </a:r>
          </a:p>
          <a:p>
            <a:r>
              <a:rPr lang="pt-BR" sz="3200" dirty="0" smtClean="0">
                <a:solidFill>
                  <a:srgbClr val="0070C0"/>
                </a:solidFill>
              </a:rPr>
              <a:t>He </a:t>
            </a:r>
            <a:r>
              <a:rPr lang="pt-BR" sz="3200" dirty="0" err="1" smtClean="0">
                <a:solidFill>
                  <a:srgbClr val="0070C0"/>
                </a:solidFill>
              </a:rPr>
              <a:t>is</a:t>
            </a:r>
            <a:r>
              <a:rPr lang="pt-BR" sz="3200" dirty="0" smtClean="0">
                <a:solidFill>
                  <a:srgbClr val="0070C0"/>
                </a:solidFill>
              </a:rPr>
              <a:t> </a:t>
            </a:r>
            <a:r>
              <a:rPr lang="pt-BR" sz="3200" dirty="0" err="1" smtClean="0"/>
              <a:t>serious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Ele está</a:t>
            </a:r>
            <a:r>
              <a:rPr lang="pt-BR" sz="3200" dirty="0" smtClean="0"/>
              <a:t> sério.)</a:t>
            </a:r>
            <a:endParaRPr lang="en-US" sz="3200" dirty="0"/>
          </a:p>
        </p:txBody>
      </p:sp>
      <p:pic>
        <p:nvPicPr>
          <p:cNvPr id="4098" name="Picture 2" descr="Bart Simpson Homer Simpson Maggie Simpson Lisa Simpson Marg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43" y="435982"/>
            <a:ext cx="2050543" cy="35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ggie Simpson (Character) - Comic V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2" y="2151433"/>
            <a:ext cx="1202962" cy="185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24"/>
    </mc:Choice>
    <mc:Fallback xmlns="">
      <p:transition spd="slow" advTm="51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" y="1267096"/>
            <a:ext cx="4689566" cy="2157884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</a:t>
            </a:r>
            <a:r>
              <a:rPr lang="en-US" sz="9600" dirty="0" smtClean="0"/>
              <a:t>She is</a:t>
            </a:r>
            <a:endParaRPr lang="en-US" sz="9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23900" y="3424980"/>
            <a:ext cx="3855720" cy="1154329"/>
          </a:xfrm>
        </p:spPr>
        <p:txBody>
          <a:bodyPr>
            <a:normAutofit/>
          </a:bodyPr>
          <a:lstStyle/>
          <a:p>
            <a:r>
              <a:rPr lang="pt-BR" sz="3600" dirty="0" smtClean="0"/>
              <a:t>(Ela é/ Ela está)</a:t>
            </a:r>
            <a:endParaRPr lang="en-US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08281" y="4362994"/>
            <a:ext cx="35381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 smtClean="0">
                <a:solidFill>
                  <a:srgbClr val="0070C0"/>
                </a:solidFill>
              </a:rPr>
              <a:t>She</a:t>
            </a:r>
            <a:r>
              <a:rPr lang="pt-BR" sz="3200" dirty="0" smtClean="0">
                <a:solidFill>
                  <a:srgbClr val="0070C0"/>
                </a:solidFill>
              </a:rPr>
              <a:t> </a:t>
            </a:r>
            <a:r>
              <a:rPr lang="pt-BR" sz="3200" dirty="0" err="1" smtClean="0">
                <a:solidFill>
                  <a:srgbClr val="0070C0"/>
                </a:solidFill>
              </a:rPr>
              <a:t>is</a:t>
            </a:r>
            <a:r>
              <a:rPr lang="pt-BR" sz="3200" dirty="0" smtClean="0">
                <a:solidFill>
                  <a:srgbClr val="0070C0"/>
                </a:solidFill>
              </a:rPr>
              <a:t> </a:t>
            </a:r>
            <a:r>
              <a:rPr lang="pt-BR" sz="3200" dirty="0" err="1" smtClean="0"/>
              <a:t>my</a:t>
            </a:r>
            <a:r>
              <a:rPr lang="pt-BR" sz="3200" dirty="0" smtClean="0"/>
              <a:t> </a:t>
            </a:r>
            <a:r>
              <a:rPr lang="pt-BR" sz="3200" dirty="0" err="1" smtClean="0"/>
              <a:t>mother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Ela é</a:t>
            </a:r>
            <a:r>
              <a:rPr lang="pt-BR" sz="3200" dirty="0" smtClean="0"/>
              <a:t>  minha mãe).</a:t>
            </a:r>
          </a:p>
          <a:p>
            <a:r>
              <a:rPr lang="pt-BR" sz="3200" dirty="0" err="1" smtClean="0">
                <a:solidFill>
                  <a:srgbClr val="0070C0"/>
                </a:solidFill>
              </a:rPr>
              <a:t>She</a:t>
            </a:r>
            <a:r>
              <a:rPr lang="pt-BR" sz="3200" dirty="0" smtClean="0">
                <a:solidFill>
                  <a:srgbClr val="0070C0"/>
                </a:solidFill>
              </a:rPr>
              <a:t> </a:t>
            </a:r>
            <a:r>
              <a:rPr lang="pt-BR" sz="3200" dirty="0" err="1" smtClean="0">
                <a:solidFill>
                  <a:srgbClr val="0070C0"/>
                </a:solidFill>
              </a:rPr>
              <a:t>is</a:t>
            </a:r>
            <a:r>
              <a:rPr lang="pt-BR" sz="3200" dirty="0" smtClean="0">
                <a:solidFill>
                  <a:srgbClr val="0070C0"/>
                </a:solidFill>
              </a:rPr>
              <a:t> </a:t>
            </a:r>
            <a:r>
              <a:rPr lang="pt-BR" sz="3200" dirty="0" err="1" smtClean="0"/>
              <a:t>beautiful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Ela está</a:t>
            </a:r>
            <a:r>
              <a:rPr lang="pt-BR" sz="3200" dirty="0" smtClean="0"/>
              <a:t> bonita.)</a:t>
            </a:r>
            <a:endParaRPr lang="en-US" sz="3200" dirty="0"/>
          </a:p>
        </p:txBody>
      </p:sp>
      <p:pic>
        <p:nvPicPr>
          <p:cNvPr id="5122" name="Picture 2" descr="Marge Simpson - Maggie Simpson.svg (com imagens) | Os simps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552" y="313509"/>
            <a:ext cx="1372823" cy="38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62"/>
    </mc:Choice>
    <mc:Fallback xmlns="">
      <p:transition spd="slow" advTm="32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" y="1267096"/>
            <a:ext cx="4689566" cy="2157884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</a:t>
            </a:r>
            <a:r>
              <a:rPr lang="en-US" sz="9600" dirty="0" smtClean="0"/>
              <a:t>It is</a:t>
            </a:r>
            <a:endParaRPr lang="en-US" sz="9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6389" y="3424980"/>
            <a:ext cx="4083231" cy="1154329"/>
          </a:xfrm>
        </p:spPr>
        <p:txBody>
          <a:bodyPr>
            <a:normAutofit fontScale="92500"/>
          </a:bodyPr>
          <a:lstStyle/>
          <a:p>
            <a:r>
              <a:rPr lang="pt-BR" sz="3600" dirty="0" smtClean="0"/>
              <a:t>(Ela(e) é/ Ela(e) está)</a:t>
            </a:r>
            <a:endParaRPr lang="en-US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08281" y="4362994"/>
            <a:ext cx="39603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70C0"/>
                </a:solidFill>
              </a:rPr>
              <a:t>It </a:t>
            </a:r>
            <a:r>
              <a:rPr lang="pt-BR" sz="3200" dirty="0" err="1" smtClean="0">
                <a:solidFill>
                  <a:srgbClr val="0070C0"/>
                </a:solidFill>
              </a:rPr>
              <a:t>is</a:t>
            </a:r>
            <a:r>
              <a:rPr lang="pt-BR" sz="3200" dirty="0" smtClean="0">
                <a:solidFill>
                  <a:srgbClr val="0070C0"/>
                </a:solidFill>
              </a:rPr>
              <a:t> </a:t>
            </a:r>
            <a:r>
              <a:rPr lang="pt-BR" sz="3200" dirty="0" err="1" smtClean="0"/>
              <a:t>my</a:t>
            </a:r>
            <a:r>
              <a:rPr lang="pt-BR" sz="3200" dirty="0" smtClean="0"/>
              <a:t> dog.</a:t>
            </a:r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Ele é</a:t>
            </a:r>
            <a:r>
              <a:rPr lang="pt-BR" sz="3200" dirty="0" smtClean="0"/>
              <a:t>  meu cachorro.)</a:t>
            </a:r>
          </a:p>
          <a:p>
            <a:r>
              <a:rPr lang="pt-BR" sz="3200" dirty="0" smtClean="0">
                <a:solidFill>
                  <a:srgbClr val="0070C0"/>
                </a:solidFill>
              </a:rPr>
              <a:t>It </a:t>
            </a:r>
            <a:r>
              <a:rPr lang="pt-BR" sz="3200" dirty="0" err="1" smtClean="0">
                <a:solidFill>
                  <a:srgbClr val="0070C0"/>
                </a:solidFill>
              </a:rPr>
              <a:t>is</a:t>
            </a:r>
            <a:r>
              <a:rPr lang="pt-BR" sz="3200" dirty="0" smtClean="0">
                <a:solidFill>
                  <a:srgbClr val="0070C0"/>
                </a:solidFill>
              </a:rPr>
              <a:t> </a:t>
            </a:r>
            <a:r>
              <a:rPr lang="pt-BR" sz="3200" dirty="0" err="1" smtClean="0"/>
              <a:t>thirsty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Ele está</a:t>
            </a:r>
            <a:r>
              <a:rPr lang="pt-BR" sz="3200" dirty="0" smtClean="0"/>
              <a:t> com sede.)</a:t>
            </a:r>
            <a:endParaRPr lang="en-US" sz="3200" dirty="0"/>
          </a:p>
        </p:txBody>
      </p:sp>
      <p:pic>
        <p:nvPicPr>
          <p:cNvPr id="6148" name="Picture 4" descr="Menino, e, cachorro beagle - Download Vetores Gratis, Desenhos d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83" y="256371"/>
            <a:ext cx="3018699" cy="40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62"/>
    </mc:Choice>
    <mc:Fallback xmlns="">
      <p:transition spd="slow" advTm="49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" y="1267096"/>
            <a:ext cx="4689566" cy="2157884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</a:t>
            </a:r>
            <a:r>
              <a:rPr lang="en-US" sz="9600" dirty="0" smtClean="0"/>
              <a:t>We are</a:t>
            </a:r>
            <a:endParaRPr lang="en-US" sz="9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9817" y="3424980"/>
            <a:ext cx="5094514" cy="1154329"/>
          </a:xfrm>
        </p:spPr>
        <p:txBody>
          <a:bodyPr>
            <a:normAutofit fontScale="92500"/>
          </a:bodyPr>
          <a:lstStyle/>
          <a:p>
            <a:r>
              <a:rPr lang="pt-BR" sz="3600" dirty="0" smtClean="0"/>
              <a:t>(Nós somos/Nós estamos)</a:t>
            </a:r>
            <a:endParaRPr lang="en-US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08281" y="4362994"/>
            <a:ext cx="45925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 smtClean="0">
                <a:solidFill>
                  <a:srgbClr val="0070C0"/>
                </a:solidFill>
              </a:rPr>
              <a:t>We</a:t>
            </a:r>
            <a:r>
              <a:rPr lang="pt-BR" sz="3200" dirty="0" smtClean="0">
                <a:solidFill>
                  <a:srgbClr val="0070C0"/>
                </a:solidFill>
              </a:rPr>
              <a:t> are </a:t>
            </a:r>
            <a:r>
              <a:rPr lang="pt-BR" sz="3200" dirty="0" smtClean="0"/>
              <a:t>a </a:t>
            </a:r>
            <a:r>
              <a:rPr lang="pt-BR" sz="3200" dirty="0" err="1" smtClean="0"/>
              <a:t>family</a:t>
            </a:r>
            <a:r>
              <a:rPr lang="pt-BR" sz="3200" dirty="0"/>
              <a:t>.</a:t>
            </a:r>
            <a:endParaRPr lang="pt-BR" sz="3200" dirty="0" smtClean="0"/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Nós somos</a:t>
            </a:r>
            <a:r>
              <a:rPr lang="pt-BR" sz="3200" dirty="0" smtClean="0"/>
              <a:t> uma família.)</a:t>
            </a:r>
          </a:p>
          <a:p>
            <a:r>
              <a:rPr lang="pt-BR" sz="3200" dirty="0" err="1" smtClean="0">
                <a:solidFill>
                  <a:srgbClr val="0070C0"/>
                </a:solidFill>
              </a:rPr>
              <a:t>We</a:t>
            </a:r>
            <a:r>
              <a:rPr lang="pt-BR" sz="3200" dirty="0" smtClean="0">
                <a:solidFill>
                  <a:srgbClr val="0070C0"/>
                </a:solidFill>
              </a:rPr>
              <a:t> are </a:t>
            </a:r>
            <a:r>
              <a:rPr lang="pt-BR" sz="3200" dirty="0" err="1" smtClean="0"/>
              <a:t>together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Nós estamos</a:t>
            </a:r>
            <a:r>
              <a:rPr lang="pt-BR" sz="3200" dirty="0" smtClean="0"/>
              <a:t> juntos.)</a:t>
            </a:r>
            <a:endParaRPr lang="en-US" sz="3200" dirty="0"/>
          </a:p>
        </p:txBody>
      </p:sp>
      <p:pic>
        <p:nvPicPr>
          <p:cNvPr id="7170" name="Picture 2" descr="The Simpsons' Will Keep “D'oh-ing It” For Another 2 Seasons – CB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35" y="613954"/>
            <a:ext cx="5613110" cy="31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53"/>
    </mc:Choice>
    <mc:Fallback xmlns="">
      <p:transition spd="slow" advTm="36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" y="1267096"/>
            <a:ext cx="4689566" cy="2157884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</a:t>
            </a:r>
            <a:r>
              <a:rPr lang="en-US" sz="9600" dirty="0" smtClean="0"/>
              <a:t>You are</a:t>
            </a:r>
            <a:endParaRPr lang="en-US" sz="9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9817" y="3424980"/>
            <a:ext cx="5094514" cy="1154329"/>
          </a:xfrm>
        </p:spPr>
        <p:txBody>
          <a:bodyPr>
            <a:normAutofit/>
          </a:bodyPr>
          <a:lstStyle/>
          <a:p>
            <a:r>
              <a:rPr lang="pt-BR" sz="3600" dirty="0" smtClean="0"/>
              <a:t>(Vocês </a:t>
            </a:r>
            <a:r>
              <a:rPr lang="pt-BR" sz="3600" smtClean="0"/>
              <a:t>são/Vocês estão)</a:t>
            </a:r>
            <a:endParaRPr lang="en-US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08281" y="4362994"/>
            <a:ext cx="50157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 smtClean="0">
                <a:solidFill>
                  <a:srgbClr val="0070C0"/>
                </a:solidFill>
              </a:rPr>
              <a:t>You</a:t>
            </a:r>
            <a:r>
              <a:rPr lang="pt-BR" sz="3200" dirty="0" smtClean="0">
                <a:solidFill>
                  <a:srgbClr val="0070C0"/>
                </a:solidFill>
              </a:rPr>
              <a:t> are </a:t>
            </a:r>
            <a:r>
              <a:rPr lang="pt-BR" sz="3200" dirty="0" err="1" smtClean="0"/>
              <a:t>good</a:t>
            </a:r>
            <a:r>
              <a:rPr lang="pt-BR" sz="3200" dirty="0" smtClean="0"/>
              <a:t> players.</a:t>
            </a:r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Vocês são</a:t>
            </a:r>
            <a:r>
              <a:rPr lang="pt-BR" sz="3200" dirty="0" smtClean="0"/>
              <a:t> bons jogadores.)</a:t>
            </a:r>
          </a:p>
          <a:p>
            <a:r>
              <a:rPr lang="pt-BR" sz="3200" dirty="0" err="1" smtClean="0">
                <a:solidFill>
                  <a:srgbClr val="0070C0"/>
                </a:solidFill>
              </a:rPr>
              <a:t>You</a:t>
            </a:r>
            <a:r>
              <a:rPr lang="pt-BR" sz="3200" dirty="0" smtClean="0">
                <a:solidFill>
                  <a:srgbClr val="0070C0"/>
                </a:solidFill>
              </a:rPr>
              <a:t> are </a:t>
            </a:r>
            <a:r>
              <a:rPr lang="pt-BR" sz="3200" dirty="0" err="1" smtClean="0"/>
              <a:t>tired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(</a:t>
            </a:r>
            <a:r>
              <a:rPr lang="pt-BR" sz="3200" u="sng" dirty="0" smtClean="0"/>
              <a:t>Vocês estão</a:t>
            </a:r>
            <a:r>
              <a:rPr lang="pt-BR" sz="3200" dirty="0" smtClean="0"/>
              <a:t> cansados.)</a:t>
            </a:r>
            <a:endParaRPr lang="en-US" sz="3200" dirty="0"/>
          </a:p>
        </p:txBody>
      </p:sp>
      <p:pic>
        <p:nvPicPr>
          <p:cNvPr id="8194" name="Picture 2" descr="Os simpsons - Filhos de um idiota (2/5) DUBLADO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3991"/>
          <a:stretch/>
        </p:blipFill>
        <p:spPr bwMode="auto">
          <a:xfrm>
            <a:off x="6558438" y="509451"/>
            <a:ext cx="4572000" cy="31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7"/>
    </mc:Choice>
    <mc:Fallback xmlns="">
      <p:transition spd="slow" advTm="30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77</TotalTime>
  <Words>220</Words>
  <Application>Microsoft Office PowerPoint</Application>
  <PresentationFormat>Widescreen</PresentationFormat>
  <Paragraphs>50</Paragraphs>
  <Slides>10</Slides>
  <Notes>0</Notes>
  <HiddenSlides>0</HiddenSlides>
  <MMClips>10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Calibri</vt:lpstr>
      <vt:lpstr>Franklin Gothic Book</vt:lpstr>
      <vt:lpstr>Crop</vt:lpstr>
      <vt:lpstr>Apresentação do PowerPoint</vt:lpstr>
      <vt:lpstr>SIGNIFICA “SER E ESTAR”</vt:lpstr>
      <vt:lpstr>      I am</vt:lpstr>
      <vt:lpstr>      You are</vt:lpstr>
      <vt:lpstr>      He is</vt:lpstr>
      <vt:lpstr>      She is</vt:lpstr>
      <vt:lpstr>         It is</vt:lpstr>
      <vt:lpstr>    We are</vt:lpstr>
      <vt:lpstr>    You are</vt:lpstr>
      <vt:lpstr>    They are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 MELLEGARI</dc:creator>
  <cp:lastModifiedBy>Ibicaré</cp:lastModifiedBy>
  <cp:revision>9</cp:revision>
  <cp:lastPrinted>2020-05-29T18:28:31Z</cp:lastPrinted>
  <dcterms:created xsi:type="dcterms:W3CDTF">2020-05-28T18:57:25Z</dcterms:created>
  <dcterms:modified xsi:type="dcterms:W3CDTF">2020-05-29T18:28:36Z</dcterms:modified>
</cp:coreProperties>
</file>